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30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8820472" cy="1752600"/>
          </a:xfrm>
        </p:spPr>
        <p:txBody>
          <a:bodyPr>
            <a:normAutofit/>
          </a:bodyPr>
          <a:lstStyle/>
          <a:p>
            <a:pPr algn="ctr"/>
            <a:r>
              <a:rPr lang="ru-RU" sz="4400" b="1" i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ГОРЯ / ПОТЕРИ / СМЕРТИ</a:t>
            </a:r>
            <a:endParaRPr lang="ru-RU" sz="4400" b="1" i="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ПРОЖИВАНИЕ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90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6" y="836712"/>
            <a:ext cx="8540054" cy="4824536"/>
          </a:xfrm>
        </p:spPr>
        <p:txBody>
          <a:bodyPr>
            <a:normAutofit/>
          </a:bodyPr>
          <a:lstStyle/>
          <a:p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Относитесь с пониманием друг к другу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               Спасибо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уделенное время!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036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6" y="548680"/>
            <a:ext cx="8540054" cy="5832648"/>
          </a:xfrm>
        </p:spPr>
        <p:txBody>
          <a:bodyPr>
            <a:normAutofit/>
          </a:bodyPr>
          <a:lstStyle/>
          <a:p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332656"/>
            <a:ext cx="849694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Сильные эмоции, переживаемые человеком, когда он лишается близкого, любимого человека в результате его смерти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называются горем.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Смерть — это нейтральное событие, которое мы привыкли окрашивать в цвет страха"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И. Ялом.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Смерть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является неотъемлемой частью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нашей жизни,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семьи, в которой живёт человек. Смерть — это биологическое событие, завершающее жизнь. Это жизненное событие оказывает сильное эмоциональное воздействие на мышление человека и вызывает наибольшую эмоциональную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реакцию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 поведении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людей.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"Мы оплакиваем того, кого потеряли, а должны бы радоваться тому, что имели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его вообще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— К. Дж. Уэллс. 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6251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5" y="1988840"/>
            <a:ext cx="8136904" cy="44644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252022" cy="1544216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 мы, 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силу жизненных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обстоятельств, (хотим того или не хотим) рано или поздно, сталкиваемся с горем, утратой, потерей. Не все из нас понимают и знают как вести себя в подобной ситуации, потому что, как  правило, это происходит неожиданно. И как бы мы не готовились горе – это всегда как гром среди ясного неба.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604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720122351"/>
              </p:ext>
            </p:extLst>
          </p:nvPr>
        </p:nvGraphicFramePr>
        <p:xfrm>
          <a:off x="352423" y="1772816"/>
          <a:ext cx="8396040" cy="439248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619177"/>
                <a:gridCol w="7776863"/>
              </a:tblGrid>
              <a:tr h="818528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dirty="0" smtClean="0"/>
                        <a:t>Отрицание</a:t>
                      </a:r>
                      <a:endParaRPr lang="ru-RU" sz="4400" dirty="0"/>
                    </a:p>
                  </a:txBody>
                  <a:tcPr/>
                </a:tc>
              </a:tr>
              <a:tr h="89349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Гнев</a:t>
                      </a:r>
                      <a:endParaRPr lang="ru-RU" sz="4400" b="1" dirty="0"/>
                    </a:p>
                  </a:txBody>
                  <a:tcPr/>
                </a:tc>
              </a:tr>
              <a:tr h="89349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Торг</a:t>
                      </a:r>
                      <a:endParaRPr lang="ru-RU" sz="4400" b="1" dirty="0"/>
                    </a:p>
                  </a:txBody>
                  <a:tcPr/>
                </a:tc>
              </a:tr>
              <a:tr h="89349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Депрессия</a:t>
                      </a:r>
                      <a:endParaRPr lang="ru-RU" sz="4400" b="1" dirty="0"/>
                    </a:p>
                  </a:txBody>
                  <a:tcPr/>
                </a:tc>
              </a:tr>
              <a:tr h="89349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4400" b="1" dirty="0" smtClean="0"/>
                        <a:t>Принятие</a:t>
                      </a:r>
                      <a:endParaRPr lang="ru-RU" sz="4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1969 году американский психолог швейцарского происхождения Элизабет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Кюблер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-Росс опубликовала книгу «О смерти и умирании», в которой выделила пять стадий горя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447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711324"/>
            <a:ext cx="8352928" cy="474201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1400200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Описанные ученой пять этапов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горевания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 дальнейшем были названы моделью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Кюблера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-Росс. Изначально речь в ней шла о переживаниях родственников и самих смертельно больных пациентов, но в дальнейшем стадии горя были адаптированы и для эмоций, испытываемых из-за других потерь.</a:t>
            </a:r>
          </a:p>
        </p:txBody>
      </p:sp>
    </p:spTree>
    <p:extLst>
      <p:ext uri="{BB962C8B-B14F-4D97-AF65-F5344CB8AC3E}">
        <p14:creationId xmlns:p14="http://schemas.microsoft.com/office/powerpoint/2010/main" val="4099796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189992197"/>
              </p:ext>
            </p:extLst>
          </p:nvPr>
        </p:nvGraphicFramePr>
        <p:xfrm>
          <a:off x="352424" y="1463673"/>
          <a:ext cx="8540056" cy="525981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31144"/>
                <a:gridCol w="2088232"/>
                <a:gridCol w="6120680"/>
              </a:tblGrid>
              <a:tr h="453159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Шок и отрицание.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Это время недоверия и оцепеневших чувств</a:t>
                      </a:r>
                      <a:endParaRPr lang="ru-RU" dirty="0"/>
                    </a:p>
                  </a:txBody>
                  <a:tcPr/>
                </a:tc>
              </a:tr>
              <a:tr h="876761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 и чувство вины.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Потеря кажется человеку невыносимой, он может считать, что усложняет жизнь другим своими чувствами/эмоциями и потребностями.</a:t>
                      </a:r>
                      <a:endParaRPr lang="ru-RU" dirty="0"/>
                    </a:p>
                  </a:txBody>
                  <a:tcPr/>
                </a:tc>
              </a:tr>
              <a:tr h="673604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Гнев и торг.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этот момент горюющий обещает Богу и высшим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силам,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врачам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всё что угодно, если они даруют ему облегчение его боли.</a:t>
                      </a:r>
                      <a:endParaRPr lang="ru-RU" dirty="0"/>
                    </a:p>
                  </a:txBody>
                  <a:tcPr/>
                </a:tc>
              </a:tr>
              <a:tr h="716252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Депрессия.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 этой стадии человек замыкается, выбирая одиночество для того, чтобы осмыслить и принять потерю.</a:t>
                      </a:r>
                      <a:endParaRPr lang="ru-RU" dirty="0"/>
                    </a:p>
                  </a:txBody>
                  <a:tcPr/>
                </a:tc>
              </a:tr>
              <a:tr h="673604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/>
                        <a:t>Возврат в реальность.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Гнев и боль утихают, и столкнувшийся с утратой становится более спокойным и расслабленным. </a:t>
                      </a:r>
                      <a:endParaRPr lang="ru-RU" dirty="0"/>
                    </a:p>
                  </a:txBody>
                  <a:tcPr/>
                </a:tc>
              </a:tr>
              <a:tr h="673604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Реконструкция и проработка.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На этом этапе кусочки жизни снова собираются вместе и начинается движение вперед.</a:t>
                      </a:r>
                      <a:endParaRPr lang="ru-RU" dirty="0"/>
                    </a:p>
                  </a:txBody>
                  <a:tcPr/>
                </a:tc>
              </a:tr>
              <a:tr h="673604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Принятие и надежда. 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этой стадии происходит принятие нового образа жизни, появляется понимание,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что 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жизнь продолжается и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 будущем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есть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новые возможности</a:t>
                      </a:r>
                      <a:r>
                        <a:rPr lang="ru-RU" sz="18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540054" cy="1066800"/>
          </a:xfrm>
        </p:spPr>
        <p:txBody>
          <a:bodyPr>
            <a:noAutofit/>
          </a:bodyPr>
          <a:lstStyle/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Более распространенная модель проживания горя это та, где описано 7 стадий, именно она и стала «приспособленной» под любую нашу потерю (работы, семьи, партнера, друга и т.д.)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490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276872"/>
            <a:ext cx="7272808" cy="4464496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2426" y="228600"/>
            <a:ext cx="8324030" cy="2048272"/>
          </a:xfrm>
        </p:spPr>
        <p:txBody>
          <a:bodyPr>
            <a:no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Какой бы ни была модель горя, есть один важный момент: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каждый переживает его по-своему.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талкиваясь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 разными потерями, всякий раз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мы проходим новый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еще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неизвестный нам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путь. Иногда на него требуется несколько недель, но бывает и так, что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горевание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затягивается на годы. Чтобы справиться с чувствами и вновь обрести уверенность в себе, стоит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либо обратиться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психологу,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который поможет справиться с болью и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эмоциями, либо самому/самой знать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КАК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прожить этот период своей жизни.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88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88169471"/>
              </p:ext>
            </p:extLst>
          </p:nvPr>
        </p:nvGraphicFramePr>
        <p:xfrm>
          <a:off x="107505" y="507937"/>
          <a:ext cx="8928991" cy="582220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76868"/>
                <a:gridCol w="3780987"/>
                <a:gridCol w="4871136"/>
              </a:tblGrid>
              <a:tr h="30775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ПОДДЕРЖИВАЮЩЕМУ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ГОРЮЮЩЕМУ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0556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Выслушать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Позволить себе эмоции (слезы, крик, гнев и т.д.) Выговориться.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235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 давать советов, не говорить дежурных фраз,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не обесценивать горе горюющего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Высказать все, что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тревожит, что болит, рассказать о жизни умершего, на кого был похож, о причинах и обстоятельствах смерти, о своих чувствах в связи с событиями….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8348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Помнить,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что есть несколько фаз переживания горя, одна из которых обвинение: себя, врачей, полиции, соседей, друзей и проч. НЕЛЬЗЯ спорить, разубеждать! Дайте выльется всем обвинениям.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Помогает ПРОГОВАРИВАНИЕ события и всех чувств, разбор вины:  на самом деле никто не виноват</a:t>
                      </a:r>
                      <a:r>
                        <a:rPr lang="ru-RU" sz="1400" b="0" i="0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в случившимся. Признавая это ты отказываешься от контроля над ситуацией, понимаешь: произошедшее не в твоей власти, ты никак не можешь их предотвратить или повлиять на них.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3009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Необязательно говорить. Не торопите человека в проживании горя, не бойтесь пауз и тишины. Бывает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вполне достаточно того, чтобы горюющий чувствовал Ваше присутствие, это уже поддержка.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Проявите к себе терпение. Вашему уму, телу, душе, психике, требуется время для восстановления и принятия ситуации. Помните, что полное принятие происходит от года до 3х лет.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818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Помогите с бытовыми делами. Переживающий утрату может быть сейчас оторван от реальности и сам не способен осознать и сформулировать, какая помощь ему нужна.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Старайтесь сами проявлять заботу о ком-то: престарелые, инвалиды, кошки, собаки, домашние растения…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Делая это даже на автомате вы все равно включаетесь в жизнь, постепенно начиная снова чувствовать все ее краски.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54029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Не давите и не навязывайте свои представления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 переживании горя, помните, что каждый переживает его по –своему, потому что каждый уникален и не повторим.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чувство утраты нестерпимо, не стесняйтесь обращаться к психологу, это поможет не только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экологично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пережить боль, но и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съэкономить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 время на восстановление. Вы нужны этому МИРУ, возвращайтесь скорее.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2426" y="0"/>
            <a:ext cx="8468046" cy="47667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помочь?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 пережить?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262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8468046" cy="32008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Зачем так важно говорить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об умершем?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107504" y="548680"/>
            <a:ext cx="9036496" cy="5976664"/>
          </a:xfrm>
        </p:spPr>
        <p:txBody>
          <a:bodyPr>
            <a:normAutofit fontScale="47500" lnSpcReduction="20000"/>
          </a:bodyPr>
          <a:lstStyle/>
          <a:p>
            <a:pPr marL="285750" indent="-285750" algn="just">
              <a:lnSpc>
                <a:spcPct val="100000"/>
              </a:lnSpc>
              <a:spcBef>
                <a:spcPts val="0"/>
              </a:spcBef>
              <a:buFontTx/>
              <a:buChar char="-"/>
            </a:pPr>
            <a:endParaRPr lang="ru-RU" sz="7200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7200" dirty="0" smtClean="0"/>
              <a:t>Многие </a:t>
            </a:r>
            <a:r>
              <a:rPr lang="ru-RU" sz="7200" dirty="0"/>
              <a:t>избегают темы разговоров об усопшем, словно боятся ранить горюющих, но обычно горюющим, наоборот, важно поговорить о тех, кого уже нет. </a:t>
            </a:r>
            <a:endParaRPr lang="ru-RU" sz="7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7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7200" dirty="0" smtClean="0"/>
              <a:t>Это </a:t>
            </a:r>
            <a:r>
              <a:rPr lang="ru-RU" sz="7200" dirty="0"/>
              <a:t>помогает </a:t>
            </a:r>
            <a:r>
              <a:rPr lang="ru-RU" sz="7200" dirty="0" smtClean="0"/>
              <a:t>открыть </a:t>
            </a:r>
            <a:r>
              <a:rPr lang="ru-RU" sz="7200" dirty="0"/>
              <a:t>чувства, освободить </a:t>
            </a:r>
            <a:r>
              <a:rPr lang="ru-RU" sz="7200" dirty="0" smtClean="0"/>
              <a:t>слезы, гнев </a:t>
            </a:r>
            <a:r>
              <a:rPr lang="ru-RU" sz="7200" dirty="0"/>
              <a:t>или радость, </a:t>
            </a:r>
            <a:r>
              <a:rPr lang="ru-RU" sz="7200" b="1" dirty="0">
                <a:solidFill>
                  <a:srgbClr val="FF0000"/>
                </a:solidFill>
              </a:rPr>
              <a:t>помогает признать, что </a:t>
            </a:r>
            <a:r>
              <a:rPr lang="ru-RU" sz="7200" b="1" dirty="0" smtClean="0">
                <a:solidFill>
                  <a:srgbClr val="FF0000"/>
                </a:solidFill>
              </a:rPr>
              <a:t>те кто умерли </a:t>
            </a:r>
            <a:r>
              <a:rPr lang="ru-RU" sz="7200" b="1" dirty="0">
                <a:solidFill>
                  <a:srgbClr val="FF0000"/>
                </a:solidFill>
              </a:rPr>
              <a:t>важны для нас, </a:t>
            </a:r>
            <a:r>
              <a:rPr lang="ru-RU" sz="7200" dirty="0"/>
              <a:t>что они были, что они оставили след в </a:t>
            </a:r>
            <a:r>
              <a:rPr lang="ru-RU" sz="7200" dirty="0" smtClean="0"/>
              <a:t>нашей жизни, что их  </a:t>
            </a:r>
            <a:r>
              <a:rPr lang="ru-RU" sz="7200" dirty="0"/>
              <a:t>нельзя </a:t>
            </a:r>
            <a:r>
              <a:rPr lang="ru-RU" sz="7200" dirty="0" smtClean="0"/>
              <a:t>отменить, вычеркнуть, </a:t>
            </a:r>
            <a:r>
              <a:rPr lang="ru-RU" sz="7200" dirty="0" smtClean="0"/>
              <a:t>забыть…</a:t>
            </a:r>
            <a:endParaRPr lang="ru-RU" sz="72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1900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7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TM01790491[[fn=Mylar]]</Template>
  <TotalTime>388</TotalTime>
  <Words>606</Words>
  <Application>Microsoft Office PowerPoint</Application>
  <PresentationFormat>Экран (4:3)</PresentationFormat>
  <Paragraphs>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Mylar</vt:lpstr>
      <vt:lpstr>ПРОЖИВАНИЕ</vt:lpstr>
      <vt:lpstr>    </vt:lpstr>
      <vt:lpstr>Все мы, в силу жизненных обстоятельств, (хотим того или не хотим) рано или поздно, сталкиваемся с горем, утратой, потерей. Не все из нас понимают и знают как вести себя в подобной ситуации, потому что, как  правило, это происходит неожиданно. И как бы мы не готовились горе – это всегда как гром среди ясного неба.</vt:lpstr>
      <vt:lpstr>В 1969 году американский психолог швейцарского происхождения Элизабет Кюблер-Росс опубликовала книгу «О смерти и умирании», в которой выделила пять стадий горя. </vt:lpstr>
      <vt:lpstr>Описанные ученой пять этапов горевания в дальнейшем были названы моделью Кюблера-Росс. Изначально речь в ней шла о переживаниях родственников и самих смертельно больных пациентов, но в дальнейшем стадии горя были адаптированы и для эмоций, испытываемых из-за других потерь.</vt:lpstr>
      <vt:lpstr>Более распространенная модель проживания горя это та, где описано 7 стадий, именно она и стала «приспособленной» под любую нашу потерю (работы, семьи, партнера, друга и т.д.)</vt:lpstr>
      <vt:lpstr>Какой бы ни была модель горя, есть один важный момент: каждый переживает его по-своему. Сталкиваясь с разными потерями, всякий раз мы проходим новый, еще неизвестный нам путь. Иногда на него требуется несколько недель, но бывает и так, что горевание затягивается на годы. Чтобы справиться с чувствами и вновь обрести уверенность в себе, стоит  либо обратиться к психологу, который поможет справиться с болью и эмоциями, либо самому/самой знать КАК прожить этот период своей жизни.</vt:lpstr>
      <vt:lpstr>КАК помочь?                                                          КАК пережить?</vt:lpstr>
      <vt:lpstr>Зачем так важно говорить об умершем?</vt:lpstr>
      <vt:lpstr>Относитесь с пониманием друг к другу                   Спасибо за уделенное время!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ПРОЖИВАНИЕ</dc:title>
  <dc:creator>User</dc:creator>
  <cp:lastModifiedBy>Пользователь Windows</cp:lastModifiedBy>
  <cp:revision>29</cp:revision>
  <dcterms:created xsi:type="dcterms:W3CDTF">2023-02-17T07:09:04Z</dcterms:created>
  <dcterms:modified xsi:type="dcterms:W3CDTF">2023-02-27T07:20:22Z</dcterms:modified>
</cp:coreProperties>
</file>